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57" r:id="rId4"/>
    <p:sldId id="258" r:id="rId5"/>
    <p:sldId id="272" r:id="rId6"/>
    <p:sldId id="273" r:id="rId7"/>
    <p:sldId id="271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28" autoAdjust="0"/>
  </p:normalViewPr>
  <p:slideViewPr>
    <p:cSldViewPr>
      <p:cViewPr>
        <p:scale>
          <a:sx n="81" d="100"/>
          <a:sy n="81" d="100"/>
        </p:scale>
        <p:origin x="-105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1B8DA-FF43-4EC0-ADB1-FF09889AB172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2126-DD9A-4FBF-9E50-026199B937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088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70242-E87D-4379-88C6-2B963239E5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74237-9276-40E5-923A-C8E9CEC256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0825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4237-9276-40E5-923A-C8E9CEC2568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A93FA72-4427-45CB-9504-9F23E529EB64}" type="datetimeFigureOut">
              <a:rPr lang="cs-CZ" smtClean="0"/>
              <a:pPr/>
              <a:t>20.6.2014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cs-CZ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FA72-4427-45CB-9504-9F23E529EB64}" type="datetimeFigureOut">
              <a:rPr lang="cs-CZ" smtClean="0"/>
              <a:pPr/>
              <a:t>20.6.2014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EE9B-A184-4B1B-AEFC-D4D9C1AFF2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BA93FA72-4427-45CB-9504-9F23E529EB64}" type="datetimeFigureOut">
              <a:rPr lang="cs-CZ" smtClean="0"/>
              <a:pPr/>
              <a:t>20.6.2014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cs-CZ" sz="14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BDEE9B-A184-4B1B-AEFC-D4D9C1AFF23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Strategie </a:t>
            </a:r>
            <a:r>
              <a:rPr lang="cs-CZ" sz="3200" b="1" dirty="0" err="1" smtClean="0">
                <a:latin typeface="Cambria Math" pitchFamily="18" charset="0"/>
                <a:ea typeface="Cambria Math" pitchFamily="18" charset="0"/>
              </a:rPr>
              <a:t>komunitně</a:t>
            </a:r>
            <a:r>
              <a:rPr lang="cs-CZ" sz="3200" b="1" dirty="0" smtClean="0">
                <a:latin typeface="Cambria Math" pitchFamily="18" charset="0"/>
                <a:ea typeface="Cambria Math" pitchFamily="18" charset="0"/>
              </a:rPr>
              <a:t> vedeného místního rozvoje MAS Podřipsko</a:t>
            </a:r>
            <a:br>
              <a:rPr lang="cs-CZ" sz="3200" b="1" dirty="0" smtClean="0">
                <a:latin typeface="Cambria Math" pitchFamily="18" charset="0"/>
                <a:ea typeface="Cambria Math" pitchFamily="18" charset="0"/>
              </a:rPr>
            </a:br>
            <a:endParaRPr lang="cs-CZ" sz="32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05767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mbria Math" pitchFamily="18" charset="0"/>
                <a:ea typeface="Cambria Math" pitchFamily="18" charset="0"/>
              </a:rPr>
              <a:t>Cestovní ruch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>
              <a:spcAft>
                <a:spcPts val="300"/>
              </a:spcAft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Místní akční skupina Podřipsko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3960441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Kdo jsme?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Spolek sdružující 45 členů </a:t>
            </a:r>
          </a:p>
          <a:p>
            <a:pPr lvl="1">
              <a:lnSpc>
                <a:spcPct val="150000"/>
              </a:lnSpc>
            </a:pPr>
            <a:r>
              <a:rPr lang="cs-CZ" sz="3400" dirty="0" smtClean="0">
                <a:latin typeface="Cambria Math" pitchFamily="18" charset="0"/>
                <a:ea typeface="Cambria Math" pitchFamily="18" charset="0"/>
              </a:rPr>
              <a:t>Založený v roce 2011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Co chceme? Rozdělovat dotace z fondů EU</a:t>
            </a:r>
          </a:p>
          <a:p>
            <a:pPr>
              <a:lnSpc>
                <a:spcPct val="150000"/>
              </a:lnSpc>
            </a:pPr>
            <a:r>
              <a:rPr lang="cs-CZ" sz="3800" smtClean="0">
                <a:latin typeface="Cambria Math" pitchFamily="18" charset="0"/>
                <a:ea typeface="Cambria Math" pitchFamily="18" charset="0"/>
              </a:rPr>
              <a:t>Implementace 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Integrované strategie území </a:t>
            </a:r>
          </a:p>
          <a:p>
            <a:pPr>
              <a:lnSpc>
                <a:spcPct val="150000"/>
              </a:lnSpc>
            </a:pP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V Dohodě o partnerství pro období 2014 – 2020 v dubnu schválené vládou je pro </a:t>
            </a: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MASky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 vyčleněno minimálně 20 mld. Kč – částka stoupá</a:t>
            </a:r>
          </a:p>
          <a:p>
            <a:pPr>
              <a:lnSpc>
                <a:spcPct val="150000"/>
              </a:lnSpc>
            </a:pPr>
            <a:r>
              <a:rPr lang="cs-CZ" sz="3800" dirty="0" err="1" smtClean="0">
                <a:latin typeface="Cambria Math" pitchFamily="18" charset="0"/>
                <a:ea typeface="Cambria Math" pitchFamily="18" charset="0"/>
              </a:rPr>
              <a:t>MASky</a:t>
            </a:r>
            <a:r>
              <a:rPr lang="cs-CZ" sz="3800" dirty="0" smtClean="0">
                <a:latin typeface="Cambria Math" pitchFamily="18" charset="0"/>
                <a:ea typeface="Cambria Math" pitchFamily="18" charset="0"/>
              </a:rPr>
              <a:t> budou rozdělovat dotace z OP Zaměstnanost a IROP</a:t>
            </a:r>
            <a:endParaRPr lang="cs-CZ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113813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	Závěry analytické části SCLLD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800"/>
            <a:ext cx="8388424" cy="504056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Labská </a:t>
            </a:r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stezka</a:t>
            </a:r>
            <a:endParaRPr lang="cs-CZ" sz="240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Nedostatečná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síť turistických stezek a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cyklostezek</a:t>
            </a: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Neutěšený stav kulturních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památek a jejich zázemí</a:t>
            </a:r>
          </a:p>
          <a:p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Vysoký podíl orné </a:t>
            </a:r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půdy</a:t>
            </a:r>
          </a:p>
          <a:p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Malá vazba kulturních akcí na turistický potenciál regionu</a:t>
            </a:r>
            <a:endParaRPr lang="cs-CZ" sz="240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Nedostatečné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využití zemědělského charakteru regionu v oblasti agroturistiky</a:t>
            </a:r>
            <a:endParaRPr lang="cs-CZ" sz="2400" dirty="0">
              <a:latin typeface="Cambria Math" pitchFamily="18" charset="0"/>
              <a:ea typeface="Cambria Math" pitchFamily="18" charset="0"/>
            </a:endParaRP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Potřeba posílení ucelené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propagace regionu </a:t>
            </a:r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Podřipska v rámci destinace České středohoří</a:t>
            </a: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cs-CZ" sz="2400" dirty="0" smtClean="0">
                <a:latin typeface="Cambria Math" pitchFamily="18" charset="0"/>
                <a:ea typeface="Cambria Math" pitchFamily="18" charset="0"/>
              </a:rPr>
              <a:t>Nízká úroveň spolupráce jednotlivých subjektů působících v oblasti cestovního ruchu</a:t>
            </a:r>
          </a:p>
          <a:p>
            <a:pPr lvl="0"/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Nízký počet a kvalita ubytovacích a stravovacích </a:t>
            </a:r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zařízení a jejich lokace</a:t>
            </a:r>
            <a:endParaRPr lang="cs-CZ" sz="2400" dirty="0" smtClean="0">
              <a:solidFill>
                <a:prstClr val="black"/>
              </a:solidFill>
              <a:latin typeface="Cambria Math" pitchFamily="18" charset="0"/>
              <a:ea typeface="Cambria Math" pitchFamily="18" charset="0"/>
            </a:endParaRPr>
          </a:p>
          <a:p>
            <a:pPr lvl="0"/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Hora Říp, historické </a:t>
            </a:r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centrum Roudnice nad </a:t>
            </a:r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Labem a plánovaná rozhledna v </a:t>
            </a:r>
            <a:r>
              <a:rPr lang="cs-CZ" sz="2400" dirty="0" err="1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Kochovicích</a:t>
            </a:r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jako klíčové body turistického zájmu</a:t>
            </a:r>
          </a:p>
          <a:p>
            <a:pPr lvl="0"/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CHKO </a:t>
            </a:r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Kokořínsko (Štětí a okolí)</a:t>
            </a:r>
          </a:p>
          <a:p>
            <a:pPr lvl="0"/>
            <a:r>
              <a:rPr lang="cs-CZ" sz="2400" dirty="0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Do budoucna potenciál využití plánovaného olympijského centra v Račicích, Štětí a Roudnici </a:t>
            </a:r>
            <a:r>
              <a:rPr lang="cs-CZ" sz="2400" dirty="0" err="1" smtClean="0">
                <a:solidFill>
                  <a:prstClr val="black"/>
                </a:solidFill>
                <a:latin typeface="Cambria Math" pitchFamily="18" charset="0"/>
                <a:ea typeface="Cambria Math" pitchFamily="18" charset="0"/>
              </a:rPr>
              <a:t>n.L.</a:t>
            </a:r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endParaRPr lang="cs-CZ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cs-CZ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b="1" dirty="0" smtClean="0">
                <a:latin typeface="Cambria Math" pitchFamily="18" charset="0"/>
                <a:ea typeface="Cambria Math" pitchFamily="18" charset="0"/>
              </a:rPr>
              <a:t>IROP - podpora investic do</a:t>
            </a:r>
            <a:endParaRPr lang="cs-CZ" sz="3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301608" cy="5832648"/>
          </a:xfrm>
        </p:spPr>
        <p:txBody>
          <a:bodyPr numCol="1">
            <a:normAutofit fontScale="85000" lnSpcReduction="20000"/>
          </a:bodyPr>
          <a:lstStyle/>
          <a:p>
            <a:pPr marL="914400" lvl="1" indent="-514350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Revitalizace vybraných nemovitých památek; </a:t>
            </a:r>
          </a:p>
          <a:p>
            <a:pPr marL="1314450" lvl="2" indent="-514350"/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národní kulturní památky; </a:t>
            </a:r>
          </a:p>
          <a:p>
            <a:pPr marL="1314450" lvl="2" indent="-514350"/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památky </a:t>
            </a:r>
            <a:r>
              <a:rPr lang="cs-CZ" sz="2000" dirty="0">
                <a:latin typeface="Cambria Math" pitchFamily="18" charset="0"/>
                <a:ea typeface="Cambria Math" pitchFamily="18" charset="0"/>
              </a:rPr>
              <a:t>navržené k prohlášení za národní kulturní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památky; </a:t>
            </a:r>
          </a:p>
          <a:p>
            <a:pPr marL="1314450" lvl="2" indent="-514350"/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památky </a:t>
            </a:r>
            <a:r>
              <a:rPr lang="cs-CZ" sz="2000" dirty="0">
                <a:latin typeface="Cambria Math" pitchFamily="18" charset="0"/>
                <a:ea typeface="Cambria Math" pitchFamily="18" charset="0"/>
              </a:rPr>
              <a:t>zapsané na Seznam světového kulturního a přírodního dědictví UNESCO; </a:t>
            </a: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 marL="1314450" lvl="2" indent="-514350"/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památky </a:t>
            </a:r>
            <a:r>
              <a:rPr lang="cs-CZ" sz="2000" dirty="0">
                <a:latin typeface="Cambria Math" pitchFamily="18" charset="0"/>
                <a:ea typeface="Cambria Math" pitchFamily="18" charset="0"/>
              </a:rPr>
              <a:t>zapsané na Seznam kandidátů na zápis na Seznam světového kulturního a přírodního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dědictví UNESCO;</a:t>
            </a:r>
          </a:p>
          <a:p>
            <a:pPr marL="914400" lvl="1" indent="-514350"/>
            <a:r>
              <a:rPr lang="cs-CZ" sz="2500" b="1" dirty="0" smtClean="0">
                <a:latin typeface="Cambria Math" pitchFamily="18" charset="0"/>
                <a:ea typeface="Cambria Math" pitchFamily="18" charset="0"/>
              </a:rPr>
              <a:t>Revitalizace přírodního dědictví</a:t>
            </a:r>
          </a:p>
          <a:p>
            <a:pPr marL="1314450" lvl="2" indent="-514350"/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Revitalizace krajinných památkových zón</a:t>
            </a:r>
          </a:p>
          <a:p>
            <a:pPr marL="1314450" lvl="2" indent="-514350"/>
            <a:r>
              <a:rPr lang="cs-CZ" sz="2100" dirty="0">
                <a:latin typeface="Cambria Math" pitchFamily="18" charset="0"/>
                <a:ea typeface="Cambria Math" pitchFamily="18" charset="0"/>
              </a:rPr>
              <a:t>revitalizace parků a zahrad u národních kulturních památek a památek navržených k prohlášení za národní kulturní památku</a:t>
            </a: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;</a:t>
            </a:r>
          </a:p>
          <a:p>
            <a:pPr marL="1314450" lvl="2" indent="-514350"/>
            <a:r>
              <a:rPr lang="cs-CZ" sz="2100" dirty="0">
                <a:latin typeface="Cambria Math" pitchFamily="18" charset="0"/>
                <a:ea typeface="Cambria Math" pitchFamily="18" charset="0"/>
              </a:rPr>
              <a:t>návštěvnická veřejná infrastruktura pro zpřístupnění přírodního dědictví;</a:t>
            </a:r>
          </a:p>
          <a:p>
            <a:pPr marL="914400" lvl="1" indent="-514350"/>
            <a:r>
              <a:rPr lang="cs-CZ" sz="2500" b="1" dirty="0">
                <a:latin typeface="Cambria Math" pitchFamily="18" charset="0"/>
                <a:ea typeface="Cambria Math" pitchFamily="18" charset="0"/>
              </a:rPr>
              <a:t>Infrastrukturní opatření pro posílení ochrany, zpřístupnění a využívání kulturního </a:t>
            </a:r>
            <a:r>
              <a:rPr lang="cs-CZ" sz="2500" b="1" dirty="0" smtClean="0">
                <a:latin typeface="Cambria Math" pitchFamily="18" charset="0"/>
                <a:ea typeface="Cambria Math" pitchFamily="18" charset="0"/>
              </a:rPr>
              <a:t>dědictví</a:t>
            </a:r>
          </a:p>
          <a:p>
            <a:pPr marL="1314450" lvl="2" indent="-514350"/>
            <a:r>
              <a:rPr lang="cs-CZ" sz="2100" dirty="0">
                <a:latin typeface="Cambria Math" pitchFamily="18" charset="0"/>
                <a:ea typeface="Cambria Math" pitchFamily="18" charset="0"/>
              </a:rPr>
              <a:t>zlepšení podmínek pro uchování a zefektivnění správy sbírek a mobiliárních </a:t>
            </a: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fondů;</a:t>
            </a:r>
          </a:p>
          <a:p>
            <a:pPr marL="1314450" lvl="2" indent="-514350"/>
            <a:r>
              <a:rPr lang="cs-CZ" sz="2100" dirty="0">
                <a:latin typeface="Cambria Math" pitchFamily="18" charset="0"/>
                <a:ea typeface="Cambria Math" pitchFamily="18" charset="0"/>
              </a:rPr>
              <a:t>zpřístupnění sbírek a mobiliárních fondů pro veřejnost a pro kulturně-kreativní průmysl</a:t>
            </a:r>
            <a:r>
              <a:rPr lang="cs-CZ" sz="2100" dirty="0" smtClean="0">
                <a:latin typeface="Cambria Math" pitchFamily="18" charset="0"/>
                <a:ea typeface="Cambria Math" pitchFamily="18" charset="0"/>
              </a:rPr>
              <a:t>;</a:t>
            </a:r>
          </a:p>
          <a:p>
            <a:pPr marL="1314450" lvl="2" indent="-514350"/>
            <a:r>
              <a:rPr lang="cs-CZ" sz="2100" dirty="0">
                <a:latin typeface="Cambria Math" pitchFamily="18" charset="0"/>
                <a:ea typeface="Cambria Math" pitchFamily="18" charset="0"/>
              </a:rPr>
              <a:t>návštěvnická veřejná infrastruktura pro zpřístupnění kulturního dědictví.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778098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>
                <a:latin typeface="Cambria Math" pitchFamily="18" charset="0"/>
                <a:ea typeface="Cambria Math" pitchFamily="18" charset="0"/>
              </a:rPr>
              <a:t>Program rozvoje venkova</a:t>
            </a:r>
            <a:endParaRPr lang="cs-CZ" sz="36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84575"/>
          </a:xfrm>
        </p:spPr>
        <p:txBody>
          <a:bodyPr numCol="1">
            <a:normAutofit/>
          </a:bodyPr>
          <a:lstStyle/>
          <a:p>
            <a:pPr marL="914400" lvl="1" indent="-514350">
              <a:buNone/>
            </a:pPr>
            <a:endParaRPr lang="cs-CZ" sz="24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Investice do nezemědělských činností – podpora cestovního ruchu</a:t>
            </a:r>
          </a:p>
          <a:p>
            <a:pPr marL="1314450" lvl="2" indent="-514350"/>
            <a:r>
              <a:rPr lang="cs-CZ" sz="2000" dirty="0">
                <a:latin typeface="Cambria Math" pitchFamily="18" charset="0"/>
                <a:ea typeface="Cambria Math" pitchFamily="18" charset="0"/>
              </a:rPr>
              <a:t>stavební obnova (přestavba, modernizace, statické zabezpečení) či nová výstavba malokapacitního ubytovacího zařízení (včetně stravování a dalších budov a ploch v rámci turistické infrastruktury, budování koupališť a plováren) </a:t>
            </a: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 marL="1314450" lvl="2" indent="-514350"/>
            <a:r>
              <a:rPr lang="cs-CZ" sz="2000" dirty="0">
                <a:latin typeface="Cambria Math" pitchFamily="18" charset="0"/>
                <a:ea typeface="Cambria Math" pitchFamily="18" charset="0"/>
              </a:rPr>
              <a:t>úprava povrchů, náklady na výstavbu příjezdové cesty, náklady na výstavbu odstavných stání v souvislosti s projektem </a:t>
            </a: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 marL="1314450" lvl="2" indent="-514350"/>
            <a:r>
              <a:rPr lang="cs-CZ" sz="2000" dirty="0">
                <a:latin typeface="Cambria Math" pitchFamily="18" charset="0"/>
                <a:ea typeface="Cambria Math" pitchFamily="18" charset="0"/>
              </a:rPr>
              <a:t>nákup a výsadba doprovodné zeleně v souvislosti s 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projektem</a:t>
            </a:r>
          </a:p>
          <a:p>
            <a:pPr marL="1314450" lvl="2" indent="-514350"/>
            <a:r>
              <a:rPr lang="cs-CZ" sz="2000" dirty="0">
                <a:latin typeface="Cambria Math" pitchFamily="18" charset="0"/>
                <a:ea typeface="Cambria Math" pitchFamily="18" charset="0"/>
              </a:rPr>
              <a:t>nákup zařízení, vybavení, hardware, software v souvislosti s projektem </a:t>
            </a:r>
            <a:endParaRPr lang="cs-CZ" sz="2000" dirty="0" smtClean="0">
              <a:latin typeface="Cambria Math" pitchFamily="18" charset="0"/>
              <a:ea typeface="Cambria Math" pitchFamily="18" charset="0"/>
            </a:endParaRPr>
          </a:p>
          <a:p>
            <a:pPr marL="1314450" lvl="2" indent="-514350"/>
            <a:r>
              <a:rPr lang="cs-CZ" sz="2000" dirty="0">
                <a:latin typeface="Cambria Math" pitchFamily="18" charset="0"/>
                <a:ea typeface="Cambria Math" pitchFamily="18" charset="0"/>
              </a:rPr>
              <a:t>projektová dokumentace  </a:t>
            </a:r>
          </a:p>
          <a:p>
            <a:pPr marL="1314450" lvl="2" indent="-514350"/>
            <a:endParaRPr lang="cs-CZ" sz="1600" dirty="0" smtClean="0">
              <a:latin typeface="Cambria Math" pitchFamily="18" charset="0"/>
              <a:ea typeface="Cambria Math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cs-CZ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Operační program podnikání a inovace pro konkurenceschopnost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1656183"/>
          </a:xfrm>
        </p:spPr>
        <p:txBody>
          <a:bodyPr numCol="1">
            <a:noAutofit/>
          </a:bodyPr>
          <a:lstStyle/>
          <a:p>
            <a:pPr marL="914400" lvl="1" indent="-514350"/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Dotace na podporu podnikatelských záměrů začínajících </a:t>
            </a:r>
            <a:r>
              <a:rPr lang="cs-CZ" sz="1800" dirty="0" err="1" smtClean="0">
                <a:latin typeface="Cambria Math" pitchFamily="18" charset="0"/>
                <a:ea typeface="Cambria Math" pitchFamily="18" charset="0"/>
              </a:rPr>
              <a:t>mikropodniků</a:t>
            </a:r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 marL="914400" lvl="1" indent="-514350"/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Záruku za podnikatelský úvěr, nebo zvýhodněný podnikatelský úvěr při realizaci záměru</a:t>
            </a:r>
          </a:p>
          <a:p>
            <a:pPr marL="914400" lvl="1" indent="-514350"/>
            <a:r>
              <a:rPr lang="cs-CZ" sz="1800" dirty="0" smtClean="0">
                <a:latin typeface="Cambria Math" pitchFamily="18" charset="0"/>
                <a:ea typeface="Cambria Math" pitchFamily="18" charset="0"/>
              </a:rPr>
              <a:t>Zvýšení využitelnosti infrastruktury pro podnikání (rekonstrukce, modernizace)</a:t>
            </a:r>
            <a:endParaRPr lang="cs-CZ" sz="1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3068960"/>
            <a:ext cx="5987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 smtClean="0">
                <a:latin typeface="Cambria Math" pitchFamily="18" charset="0"/>
                <a:ea typeface="Cambria Math" pitchFamily="18" charset="0"/>
              </a:rPr>
              <a:t>OP Zaměstnanost </a:t>
            </a:r>
            <a:endParaRPr lang="cs-CZ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Zástupný symbol pro obsah 4"/>
          <p:cNvSpPr txBox="1">
            <a:spLocks/>
          </p:cNvSpPr>
          <p:nvPr/>
        </p:nvSpPr>
        <p:spPr>
          <a:xfrm>
            <a:off x="467544" y="4190964"/>
            <a:ext cx="8229600" cy="224676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514350">
              <a:lnSpc>
                <a:spcPct val="80000"/>
              </a:lnSpc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Podporu zaměstnávání osob v evidenci Úřadu práce znevýhodněných na pracovním trhu (mladí lidé, lidé v předdůchodovém věku, ženy po mateřské dovolené, dlouhodobě nezaměstnaní)</a:t>
            </a:r>
          </a:p>
          <a:p>
            <a:pPr marL="914400" lvl="1" indent="-514350">
              <a:lnSpc>
                <a:spcPct val="80000"/>
              </a:lnSpc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Podporu zaměstnávání na jiné typy úvazku (zkrácený úvazek, rotace na pracovním místě, práce na dálku, sdílené </a:t>
            </a:r>
            <a:r>
              <a:rPr lang="cs-CZ" sz="2000" dirty="0" err="1" smtClean="0">
                <a:latin typeface="Cambria Math" pitchFamily="18" charset="0"/>
                <a:ea typeface="Cambria Math" pitchFamily="18" charset="0"/>
              </a:rPr>
              <a:t>prac</a:t>
            </a: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. místo)</a:t>
            </a:r>
          </a:p>
          <a:p>
            <a:pPr marL="914400" lvl="1" indent="-514350">
              <a:lnSpc>
                <a:spcPct val="80000"/>
              </a:lnSpc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Podporu zaměstnávání osob se zdravotním postižením</a:t>
            </a:r>
          </a:p>
          <a:p>
            <a:pPr marL="914400" lvl="1" indent="-514350">
              <a:lnSpc>
                <a:spcPct val="80000"/>
              </a:lnSpc>
            </a:pPr>
            <a:r>
              <a:rPr lang="cs-CZ" sz="2000" dirty="0" smtClean="0">
                <a:latin typeface="Cambria Math" pitchFamily="18" charset="0"/>
                <a:ea typeface="Cambria Math" pitchFamily="18" charset="0"/>
              </a:rPr>
              <a:t>Sociální podnikání</a:t>
            </a:r>
          </a:p>
        </p:txBody>
      </p:sp>
    </p:spTree>
    <p:extLst>
      <p:ext uri="{BB962C8B-B14F-4D97-AF65-F5344CB8AC3E}">
        <p14:creationId xmlns:p14="http://schemas.microsoft.com/office/powerpoint/2010/main" xmlns="" val="358272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300"/>
              </a:spcAft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buNone/>
            </a:pP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  <a:p>
            <a:pPr lvl="1">
              <a:lnSpc>
                <a:spcPct val="80000"/>
              </a:lnSpc>
              <a:buNone/>
            </a:pPr>
            <a:endParaRPr lang="cs-CZ" sz="2400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endParaRPr lang="cs-CZ" b="1" dirty="0" smtClean="0">
              <a:latin typeface="Cambria Math" pitchFamily="18" charset="0"/>
              <a:ea typeface="Cambria Math" pitchFamily="18" charset="0"/>
            </a:endParaRPr>
          </a:p>
          <a:p>
            <a:pPr lvl="1" algn="ctr">
              <a:lnSpc>
                <a:spcPct val="80000"/>
              </a:lnSpc>
              <a:buNone/>
            </a:pPr>
            <a:r>
              <a:rPr lang="cs-CZ" b="1" dirty="0" smtClean="0">
                <a:latin typeface="Cambria Math" pitchFamily="18" charset="0"/>
                <a:ea typeface="Cambria Math" pitchFamily="18" charset="0"/>
              </a:rPr>
              <a:t>Děkujeme</a:t>
            </a: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sz="2600" b="1" dirty="0" smtClean="0">
              <a:latin typeface="Cambria Math" pitchFamily="18" charset="0"/>
              <a:ea typeface="Cambria Math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cs-CZ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495</Words>
  <Application>Microsoft Office PowerPoint</Application>
  <PresentationFormat>Předvádění na obrazovce (4:3)</PresentationFormat>
  <Paragraphs>73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Strategie komunitně vedeného místního rozvoje MAS Podřipsko </vt:lpstr>
      <vt:lpstr>Místní akční skupina Podřipsko</vt:lpstr>
      <vt:lpstr> Závěry analytické části SCLLD</vt:lpstr>
      <vt:lpstr>IROP - podpora investic do</vt:lpstr>
      <vt:lpstr>Program rozvoje venkova</vt:lpstr>
      <vt:lpstr>Operační program podnikání a inovace pro konkurenceschopnost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Martina</dc:creator>
  <cp:lastModifiedBy>Uživatel</cp:lastModifiedBy>
  <cp:revision>82</cp:revision>
  <dcterms:created xsi:type="dcterms:W3CDTF">2012-03-20T16:05:37Z</dcterms:created>
  <dcterms:modified xsi:type="dcterms:W3CDTF">2014-06-20T15:47:27Z</dcterms:modified>
</cp:coreProperties>
</file>